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35E6914-026F-4878-8853-942821468391}">
  <a:tblStyle styleId="{535E6914-026F-4878-8853-94282146839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8fec23e4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8fec23e4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140aa199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140aa199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140a9af22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140a9af22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 discuss PWC-Net + DCNs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8fec23e4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8fec23e4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140aa199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140aa19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8fec23e4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fec23e4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140aa199f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140aa199f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8fec23e4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8fec23e4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140aa199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140aa199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8fec23e4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8fec23e4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 - distance to occlusion boundary</a:t>
            </a:r>
            <a:endParaRPr/>
          </a:p>
          <a:p>
            <a:pPr indent="0" lvl="0" marL="0" rtl="0" algn="l">
              <a:spcBef>
                <a:spcPts val="0"/>
              </a:spcBef>
              <a:spcAft>
                <a:spcPts val="0"/>
              </a:spcAft>
              <a:buNone/>
            </a:pPr>
            <a:r>
              <a:rPr lang="en"/>
              <a:t>S - velocity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140a9af22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140a9af22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8fbeaefc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8fbeaefc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8fbeaefc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8fbeaefc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140a9af22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140a9af22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140a9af2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140a9af2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400">
                <a:solidFill>
                  <a:schemeClr val="dk2"/>
                </a:solidFill>
              </a:rPr>
              <a:t>Convolutional neural networks (CNNs) are inherently limited to model geometric transformations due to the fixed geometric structures in their building modules. DCNs are based on the idea of augmenting the spatial sampling locations in the modules with additional offsets and learning the offsets from the target tasks, without additional supervision. The new modules can readily replace their plain counterparts in existing CNNs and can be easily trained end-to-end by standard back-propagation, giving rise to deformable convolutional networks. Extensive experiments validate the performance of our approach. For the first time, we show that learning dense spatial transformation in deep CNNs is effective for sophisticated vision tasks such as object detection and semantic segmentation. </a:t>
            </a:r>
            <a:endParaRPr i="1" sz="1400">
              <a:solidFill>
                <a:schemeClr val="dk2"/>
              </a:solidFill>
            </a:endParaRPr>
          </a:p>
          <a:p>
            <a:pPr indent="0" lvl="0" marL="0" rtl="0" algn="l">
              <a:lnSpc>
                <a:spcPct val="115000"/>
              </a:lnSpc>
              <a:spcBef>
                <a:spcPts val="1600"/>
              </a:spcBef>
              <a:spcAft>
                <a:spcPts val="0"/>
              </a:spcAft>
              <a:buNone/>
            </a:pPr>
            <a:r>
              <a:rPr lang="en" sz="1400">
                <a:solidFill>
                  <a:schemeClr val="dk2"/>
                </a:solidFill>
              </a:rPr>
              <a:t>-Deformable Convolutional Networks (arXiv:1703.06211v3)</a:t>
            </a:r>
            <a:endParaRPr sz="14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8fec23e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8fec23e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augmenting the spatial sampling locations ---&gt; additional offsets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8fec23e4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8fec23e4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segmentation</a:t>
            </a:r>
            <a:endParaRPr/>
          </a:p>
          <a:p>
            <a:pPr indent="0" lvl="0" marL="0" rtl="0" algn="l">
              <a:spcBef>
                <a:spcPts val="0"/>
              </a:spcBef>
              <a:spcAft>
                <a:spcPts val="0"/>
              </a:spcAft>
              <a:buNone/>
            </a:pPr>
            <a:r>
              <a:rPr lang="en"/>
              <a:t>Object detection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8fbeaef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8fbeaef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relationship between two frames,--&gt;  where each pixel moves from one frame to the next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fbeaef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fbeaefc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The MPI-Sintel Dataset and Benchmark is based off an animated movie, “Sintel.” This movie was created in Blender, and has varying types of data to train with. There is the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8fbeaef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8fbeaef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140a9af22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140a9af22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8fbeaefc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8fbeaefc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0" Type="http://schemas.openxmlformats.org/officeDocument/2006/relationships/hyperlink" Target="http://sintel.is.tue.mpg.de/quant?metric_id=8&amp;selected_pass=0" TargetMode="External"/><Relationship Id="rId11" Type="http://schemas.openxmlformats.org/officeDocument/2006/relationships/hyperlink" Target="http://sintel.is.tue.mpg.de/quant?metric_id=3&amp;selected_pass=0" TargetMode="External"/><Relationship Id="rId10" Type="http://schemas.openxmlformats.org/officeDocument/2006/relationships/hyperlink" Target="http://sintel.is.tue.mpg.de/quant?metric_id=3&amp;selected_pass=0" TargetMode="External"/><Relationship Id="rId21" Type="http://schemas.openxmlformats.org/officeDocument/2006/relationships/hyperlink" Target="http://sintel.is.tue.mpg.de/quant?metric_id=8&amp;selected_pass=0" TargetMode="External"/><Relationship Id="rId13" Type="http://schemas.openxmlformats.org/officeDocument/2006/relationships/hyperlink" Target="http://sintel.is.tue.mpg.de/quant?metric_id=4&amp;selected_pass=0" TargetMode="External"/><Relationship Id="rId12" Type="http://schemas.openxmlformats.org/officeDocument/2006/relationships/hyperlink" Target="http://sintel.is.tue.mpg.de/quant?metric_id=4&amp;selected_pass=0" TargetMode="External"/><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intel.is.tue.mpg.de/quant?metric_id=0&amp;selected_pass=0" TargetMode="External"/><Relationship Id="rId4" Type="http://schemas.openxmlformats.org/officeDocument/2006/relationships/hyperlink" Target="http://sintel.is.tue.mpg.de/quant?metric_id=0&amp;selected_pass=0" TargetMode="External"/><Relationship Id="rId9" Type="http://schemas.openxmlformats.org/officeDocument/2006/relationships/hyperlink" Target="http://sintel.is.tue.mpg.de/quant?metric_id=2&amp;selected_pass=0" TargetMode="External"/><Relationship Id="rId15" Type="http://schemas.openxmlformats.org/officeDocument/2006/relationships/hyperlink" Target="http://sintel.is.tue.mpg.de/quant?metric_id=5&amp;selected_pass=0" TargetMode="External"/><Relationship Id="rId14" Type="http://schemas.openxmlformats.org/officeDocument/2006/relationships/hyperlink" Target="http://sintel.is.tue.mpg.de/quant?metric_id=5&amp;selected_pass=0" TargetMode="External"/><Relationship Id="rId17" Type="http://schemas.openxmlformats.org/officeDocument/2006/relationships/hyperlink" Target="http://sintel.is.tue.mpg.de/quant?metric_id=6&amp;selected_pass=0" TargetMode="External"/><Relationship Id="rId16" Type="http://schemas.openxmlformats.org/officeDocument/2006/relationships/hyperlink" Target="http://sintel.is.tue.mpg.de/quant?metric_id=6&amp;selected_pass=0" TargetMode="External"/><Relationship Id="rId5" Type="http://schemas.openxmlformats.org/officeDocument/2006/relationships/hyperlink" Target="http://sintel.is.tue.mpg.de/quant?metric_id=0&amp;selected_pass=0" TargetMode="External"/><Relationship Id="rId19" Type="http://schemas.openxmlformats.org/officeDocument/2006/relationships/hyperlink" Target="http://sintel.is.tue.mpg.de/quant?metric_id=7&amp;selected_pass=0" TargetMode="External"/><Relationship Id="rId6" Type="http://schemas.openxmlformats.org/officeDocument/2006/relationships/hyperlink" Target="http://sintel.is.tue.mpg.de/quant?metric_id=1&amp;selected_pass=0" TargetMode="External"/><Relationship Id="rId18" Type="http://schemas.openxmlformats.org/officeDocument/2006/relationships/hyperlink" Target="http://sintel.is.tue.mpg.de/quant?metric_id=7&amp;selected_pass=0" TargetMode="External"/><Relationship Id="rId7" Type="http://schemas.openxmlformats.org/officeDocument/2006/relationships/hyperlink" Target="http://sintel.is.tue.mpg.de/quant?metric_id=1&amp;selected_pass=0" TargetMode="External"/><Relationship Id="rId8" Type="http://schemas.openxmlformats.org/officeDocument/2006/relationships/hyperlink" Target="http://sintel.is.tue.mpg.de/quant?metric_id=2&amp;selected_pass=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hyperlink" Target="http://sintel.is.tue.mpg.d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Deformable Convnets and Optical Flow</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Shin, Jacob Portes, Nicholas Sparks</a:t>
            </a:r>
            <a:endParaRPr/>
          </a:p>
          <a:p>
            <a:pPr indent="0" lvl="0" marL="0" rtl="0" algn="ctr">
              <a:spcBef>
                <a:spcPts val="0"/>
              </a:spcBef>
              <a:spcAft>
                <a:spcPts val="0"/>
              </a:spcAft>
              <a:buNone/>
            </a:pPr>
            <a:r>
              <a:rPr lang="en"/>
              <a:t>Team 6 - April 30,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DCNs have </a:t>
            </a:r>
            <a:r>
              <a:rPr i="1" lang="en"/>
              <a:t>some </a:t>
            </a:r>
            <a:r>
              <a:rPr lang="en"/>
              <a:t>effect at end layers</a:t>
            </a:r>
            <a:endParaRPr/>
          </a:p>
        </p:txBody>
      </p:sp>
      <p:pic>
        <p:nvPicPr>
          <p:cNvPr id="129" name="Google Shape;129;p22"/>
          <p:cNvPicPr preferRelativeResize="0"/>
          <p:nvPr/>
        </p:nvPicPr>
        <p:blipFill>
          <a:blip r:embed="rId3">
            <a:alphaModFix/>
          </a:blip>
          <a:stretch>
            <a:fillRect/>
          </a:stretch>
        </p:blipFill>
        <p:spPr>
          <a:xfrm>
            <a:off x="4998686" y="2067350"/>
            <a:ext cx="3627664" cy="1884025"/>
          </a:xfrm>
          <a:prstGeom prst="rect">
            <a:avLst/>
          </a:prstGeom>
          <a:noFill/>
          <a:ln>
            <a:noFill/>
          </a:ln>
        </p:spPr>
      </p:pic>
      <p:pic>
        <p:nvPicPr>
          <p:cNvPr id="130" name="Google Shape;130;p22"/>
          <p:cNvPicPr preferRelativeResize="0"/>
          <p:nvPr/>
        </p:nvPicPr>
        <p:blipFill>
          <a:blip r:embed="rId4">
            <a:alphaModFix/>
          </a:blip>
          <a:stretch>
            <a:fillRect/>
          </a:stretch>
        </p:blipFill>
        <p:spPr>
          <a:xfrm>
            <a:off x="537050" y="2067338"/>
            <a:ext cx="3898530" cy="1884028"/>
          </a:xfrm>
          <a:prstGeom prst="rect">
            <a:avLst/>
          </a:prstGeom>
          <a:noFill/>
          <a:ln>
            <a:noFill/>
          </a:ln>
        </p:spPr>
      </p:pic>
      <p:sp>
        <p:nvSpPr>
          <p:cNvPr id="131" name="Google Shape;131;p22"/>
          <p:cNvSpPr txBox="1"/>
          <p:nvPr/>
        </p:nvSpPr>
        <p:spPr>
          <a:xfrm>
            <a:off x="858875" y="1680075"/>
            <a:ext cx="33993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Toy FlowNet Model + DCN</a:t>
            </a:r>
            <a:endParaRPr b="1"/>
          </a:p>
        </p:txBody>
      </p:sp>
      <p:sp>
        <p:nvSpPr>
          <p:cNvPr id="132" name="Google Shape;132;p22"/>
          <p:cNvSpPr txBox="1"/>
          <p:nvPr/>
        </p:nvSpPr>
        <p:spPr>
          <a:xfrm>
            <a:off x="5107850" y="1680075"/>
            <a:ext cx="35184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FlowNet + DCN</a:t>
            </a:r>
            <a:endParaRPr b="1"/>
          </a:p>
        </p:txBody>
      </p:sp>
      <p:sp>
        <p:nvSpPr>
          <p:cNvPr id="133" name="Google Shape;133;p22"/>
          <p:cNvSpPr/>
          <p:nvPr/>
        </p:nvSpPr>
        <p:spPr>
          <a:xfrm rot="3111">
            <a:off x="3720950" y="3280025"/>
            <a:ext cx="331500" cy="757500"/>
          </a:xfrm>
          <a:prstGeom prst="upArrow">
            <a:avLst>
              <a:gd fmla="val 50000" name="adj1"/>
              <a:gd fmla="val 50000" name="adj2"/>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txBox="1"/>
          <p:nvPr/>
        </p:nvSpPr>
        <p:spPr>
          <a:xfrm>
            <a:off x="5145200" y="4175375"/>
            <a:ext cx="35184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DCN at last layer - lower validation EPE</a:t>
            </a:r>
            <a:endParaRPr b="1" i="1"/>
          </a:p>
        </p:txBody>
      </p:sp>
      <p:sp>
        <p:nvSpPr>
          <p:cNvPr id="135" name="Google Shape;135;p22"/>
          <p:cNvSpPr txBox="1"/>
          <p:nvPr/>
        </p:nvSpPr>
        <p:spPr>
          <a:xfrm>
            <a:off x="744000" y="4175375"/>
            <a:ext cx="33993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DCN at last layer- lower training EPE</a:t>
            </a:r>
            <a:endParaRPr b="1" i="1"/>
          </a:p>
        </p:txBody>
      </p:sp>
      <p:sp>
        <p:nvSpPr>
          <p:cNvPr id="136" name="Google Shape;136;p22"/>
          <p:cNvSpPr/>
          <p:nvPr/>
        </p:nvSpPr>
        <p:spPr>
          <a:xfrm rot="3111">
            <a:off x="6045050" y="3328525"/>
            <a:ext cx="331500" cy="757500"/>
          </a:xfrm>
          <a:prstGeom prst="upArrow">
            <a:avLst>
              <a:gd fmla="val 50000" name="adj1"/>
              <a:gd fmla="val 50000" name="adj2"/>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Some</a:t>
            </a:r>
            <a:r>
              <a:rPr lang="en"/>
              <a:t> of our training...</a:t>
            </a:r>
            <a:endParaRPr/>
          </a:p>
        </p:txBody>
      </p:sp>
      <p:pic>
        <p:nvPicPr>
          <p:cNvPr id="142" name="Google Shape;142;p23"/>
          <p:cNvPicPr preferRelativeResize="0"/>
          <p:nvPr/>
        </p:nvPicPr>
        <p:blipFill>
          <a:blip r:embed="rId3">
            <a:alphaModFix/>
          </a:blip>
          <a:stretch>
            <a:fillRect/>
          </a:stretch>
        </p:blipFill>
        <p:spPr>
          <a:xfrm>
            <a:off x="106197" y="1124200"/>
            <a:ext cx="3797000" cy="3488901"/>
          </a:xfrm>
          <a:prstGeom prst="rect">
            <a:avLst/>
          </a:prstGeom>
          <a:noFill/>
          <a:ln>
            <a:noFill/>
          </a:ln>
        </p:spPr>
      </p:pic>
      <p:pic>
        <p:nvPicPr>
          <p:cNvPr id="143" name="Google Shape;143;p23"/>
          <p:cNvPicPr preferRelativeResize="0"/>
          <p:nvPr/>
        </p:nvPicPr>
        <p:blipFill>
          <a:blip r:embed="rId4">
            <a:alphaModFix/>
          </a:blip>
          <a:stretch>
            <a:fillRect/>
          </a:stretch>
        </p:blipFill>
        <p:spPr>
          <a:xfrm>
            <a:off x="1818676" y="2155000"/>
            <a:ext cx="7018723" cy="2779774"/>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grpSp>
        <p:nvGrpSpPr>
          <p:cNvPr id="148" name="Google Shape;148;p24"/>
          <p:cNvGrpSpPr/>
          <p:nvPr/>
        </p:nvGrpSpPr>
        <p:grpSpPr>
          <a:xfrm>
            <a:off x="2458830" y="807900"/>
            <a:ext cx="5913345" cy="2535975"/>
            <a:chOff x="2458830" y="807900"/>
            <a:chExt cx="5913345" cy="2535975"/>
          </a:xfrm>
        </p:grpSpPr>
        <p:pic>
          <p:nvPicPr>
            <p:cNvPr id="149" name="Google Shape;149;p24"/>
            <p:cNvPicPr preferRelativeResize="0"/>
            <p:nvPr/>
          </p:nvPicPr>
          <p:blipFill>
            <a:blip r:embed="rId3">
              <a:alphaModFix/>
            </a:blip>
            <a:stretch>
              <a:fillRect/>
            </a:stretch>
          </p:blipFill>
          <p:spPr>
            <a:xfrm>
              <a:off x="2458830" y="807900"/>
              <a:ext cx="5913345" cy="2527725"/>
            </a:xfrm>
            <a:prstGeom prst="rect">
              <a:avLst/>
            </a:prstGeom>
            <a:noFill/>
            <a:ln>
              <a:noFill/>
            </a:ln>
          </p:spPr>
        </p:pic>
        <p:sp>
          <p:nvSpPr>
            <p:cNvPr id="150" name="Google Shape;150;p24"/>
            <p:cNvSpPr/>
            <p:nvPr/>
          </p:nvSpPr>
          <p:spPr>
            <a:xfrm>
              <a:off x="7187375" y="1694475"/>
              <a:ext cx="193200" cy="164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Network Architecture (F2PD-JJN)</a:t>
            </a:r>
            <a:endParaRPr/>
          </a:p>
        </p:txBody>
      </p:sp>
      <p:pic>
        <p:nvPicPr>
          <p:cNvPr id="152" name="Google Shape;152;p24"/>
          <p:cNvPicPr preferRelativeResize="0"/>
          <p:nvPr/>
        </p:nvPicPr>
        <p:blipFill>
          <a:blip r:embed="rId4">
            <a:alphaModFix/>
          </a:blip>
          <a:stretch>
            <a:fillRect/>
          </a:stretch>
        </p:blipFill>
        <p:spPr>
          <a:xfrm>
            <a:off x="2931625" y="3300625"/>
            <a:ext cx="2851524" cy="1649500"/>
          </a:xfrm>
          <a:prstGeom prst="rect">
            <a:avLst/>
          </a:prstGeom>
          <a:noFill/>
          <a:ln>
            <a:noFill/>
          </a:ln>
        </p:spPr>
      </p:pic>
      <p:sp>
        <p:nvSpPr>
          <p:cNvPr id="153" name="Google Shape;153;p24"/>
          <p:cNvSpPr txBox="1"/>
          <p:nvPr/>
        </p:nvSpPr>
        <p:spPr>
          <a:xfrm>
            <a:off x="227775" y="1864438"/>
            <a:ext cx="26133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FLOWNET2</a:t>
            </a:r>
            <a:endParaRPr b="1"/>
          </a:p>
        </p:txBody>
      </p:sp>
      <p:sp>
        <p:nvSpPr>
          <p:cNvPr id="154" name="Google Shape;154;p24"/>
          <p:cNvSpPr txBox="1"/>
          <p:nvPr/>
        </p:nvSpPr>
        <p:spPr>
          <a:xfrm>
            <a:off x="87225" y="3687025"/>
            <a:ext cx="27825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PWCNET</a:t>
            </a:r>
            <a:endParaRPr b="1"/>
          </a:p>
          <a:p>
            <a:pPr indent="0" lvl="0" marL="0" rtl="0" algn="ctr">
              <a:spcBef>
                <a:spcPts val="0"/>
              </a:spcBef>
              <a:spcAft>
                <a:spcPts val="0"/>
              </a:spcAft>
              <a:buNone/>
            </a:pPr>
            <a:r>
              <a:rPr b="1" lang="en"/>
              <a:t>+</a:t>
            </a:r>
            <a:endParaRPr b="1"/>
          </a:p>
        </p:txBody>
      </p:sp>
      <p:sp>
        <p:nvSpPr>
          <p:cNvPr id="155" name="Google Shape;155;p24"/>
          <p:cNvSpPr txBox="1"/>
          <p:nvPr/>
        </p:nvSpPr>
        <p:spPr>
          <a:xfrm>
            <a:off x="9298625" y="3048025"/>
            <a:ext cx="697800" cy="86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t>+</a:t>
            </a:r>
            <a:endParaRPr b="1" sz="4800"/>
          </a:p>
        </p:txBody>
      </p:sp>
      <p:sp>
        <p:nvSpPr>
          <p:cNvPr id="156" name="Google Shape;156;p24"/>
          <p:cNvSpPr txBox="1"/>
          <p:nvPr/>
        </p:nvSpPr>
        <p:spPr>
          <a:xfrm>
            <a:off x="9354425" y="1680075"/>
            <a:ext cx="697800" cy="86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t>+</a:t>
            </a:r>
            <a:endParaRPr b="1" sz="4800"/>
          </a:p>
        </p:txBody>
      </p:sp>
      <p:sp>
        <p:nvSpPr>
          <p:cNvPr id="157" name="Google Shape;157;p24"/>
          <p:cNvSpPr txBox="1"/>
          <p:nvPr/>
        </p:nvSpPr>
        <p:spPr>
          <a:xfrm>
            <a:off x="1129575" y="4150225"/>
            <a:ext cx="697800" cy="310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DCNs</a:t>
            </a:r>
            <a:endParaRPr b="1"/>
          </a:p>
        </p:txBody>
      </p:sp>
      <p:sp>
        <p:nvSpPr>
          <p:cNvPr id="158" name="Google Shape;158;p24"/>
          <p:cNvSpPr txBox="1"/>
          <p:nvPr/>
        </p:nvSpPr>
        <p:spPr>
          <a:xfrm>
            <a:off x="-2088425" y="4479575"/>
            <a:ext cx="32859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Further ablation studies...</a:t>
            </a:r>
            <a:endParaRPr/>
          </a:p>
        </p:txBody>
      </p:sp>
      <p:cxnSp>
        <p:nvCxnSpPr>
          <p:cNvPr id="159" name="Google Shape;159;p24"/>
          <p:cNvCxnSpPr/>
          <p:nvPr/>
        </p:nvCxnSpPr>
        <p:spPr>
          <a:xfrm flipH="1" rot="10800000">
            <a:off x="5535275" y="3981200"/>
            <a:ext cx="1216500" cy="758100"/>
          </a:xfrm>
          <a:prstGeom prst="bentConnector3">
            <a:avLst>
              <a:gd fmla="val 50000" name="adj1"/>
            </a:avLst>
          </a:prstGeom>
          <a:noFill/>
          <a:ln cap="flat" cmpd="sng" w="19050">
            <a:solidFill>
              <a:srgbClr val="FF0000"/>
            </a:solidFill>
            <a:prstDash val="solid"/>
            <a:round/>
            <a:headEnd len="med" w="med" type="none"/>
            <a:tailEnd len="med" w="med" type="triangle"/>
          </a:ln>
        </p:spPr>
      </p:cxnSp>
      <p:sp>
        <p:nvSpPr>
          <p:cNvPr id="160" name="Google Shape;160;p24"/>
          <p:cNvSpPr/>
          <p:nvPr/>
        </p:nvSpPr>
        <p:spPr>
          <a:xfrm>
            <a:off x="5281175" y="3739150"/>
            <a:ext cx="254100" cy="245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a:off x="2931625" y="4133600"/>
            <a:ext cx="1182900" cy="310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4403175" y="4639325"/>
            <a:ext cx="1053000" cy="2451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4"/>
          <p:cNvPicPr preferRelativeResize="0"/>
          <p:nvPr/>
        </p:nvPicPr>
        <p:blipFill rotWithShape="1">
          <a:blip r:embed="rId3">
            <a:alphaModFix/>
          </a:blip>
          <a:srcRect b="0" l="73225" r="19934" t="66728"/>
          <a:stretch/>
        </p:blipFill>
        <p:spPr>
          <a:xfrm>
            <a:off x="6797250" y="3537800"/>
            <a:ext cx="404475" cy="841025"/>
          </a:xfrm>
          <a:prstGeom prst="rect">
            <a:avLst/>
          </a:prstGeom>
          <a:noFill/>
          <a:ln>
            <a:noFill/>
          </a:ln>
        </p:spPr>
      </p:pic>
      <p:sp>
        <p:nvSpPr>
          <p:cNvPr id="164" name="Google Shape;164;p24"/>
          <p:cNvSpPr/>
          <p:nvPr/>
        </p:nvSpPr>
        <p:spPr>
          <a:xfrm>
            <a:off x="7201725" y="1680075"/>
            <a:ext cx="108600" cy="2599200"/>
          </a:xfrm>
          <a:prstGeom prst="rightBrace">
            <a:avLst>
              <a:gd fmla="val 8333" name="adj1"/>
              <a:gd fmla="val 29908"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Sample</a:t>
            </a:r>
            <a:endParaRPr/>
          </a:p>
        </p:txBody>
      </p:sp>
      <p:pic>
        <p:nvPicPr>
          <p:cNvPr id="170" name="Google Shape;170;p25"/>
          <p:cNvPicPr preferRelativeResize="0"/>
          <p:nvPr/>
        </p:nvPicPr>
        <p:blipFill>
          <a:blip r:embed="rId3">
            <a:alphaModFix/>
          </a:blip>
          <a:stretch>
            <a:fillRect/>
          </a:stretch>
        </p:blipFill>
        <p:spPr>
          <a:xfrm>
            <a:off x="-4" y="1250155"/>
            <a:ext cx="9144000" cy="38933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Results</a:t>
            </a:r>
            <a:endParaRPr/>
          </a:p>
        </p:txBody>
      </p:sp>
      <p:pic>
        <p:nvPicPr>
          <p:cNvPr id="176" name="Google Shape;176;p26"/>
          <p:cNvPicPr preferRelativeResize="0"/>
          <p:nvPr/>
        </p:nvPicPr>
        <p:blipFill>
          <a:blip r:embed="rId3">
            <a:alphaModFix/>
          </a:blip>
          <a:stretch>
            <a:fillRect/>
          </a:stretch>
        </p:blipFill>
        <p:spPr>
          <a:xfrm>
            <a:off x="0" y="1279225"/>
            <a:ext cx="9144000" cy="38933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Market_4 Test</a:t>
            </a:r>
            <a:endParaRPr/>
          </a:p>
        </p:txBody>
      </p:sp>
      <p:pic>
        <p:nvPicPr>
          <p:cNvPr id="182" name="Google Shape;182;p27"/>
          <p:cNvPicPr preferRelativeResize="0"/>
          <p:nvPr/>
        </p:nvPicPr>
        <p:blipFill>
          <a:blip r:embed="rId3">
            <a:alphaModFix/>
          </a:blip>
          <a:stretch>
            <a:fillRect/>
          </a:stretch>
        </p:blipFill>
        <p:spPr>
          <a:xfrm>
            <a:off x="0" y="1246325"/>
            <a:ext cx="9144000" cy="38933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Network</a:t>
            </a:r>
            <a:endParaRPr/>
          </a:p>
        </p:txBody>
      </p:sp>
      <p:pic>
        <p:nvPicPr>
          <p:cNvPr id="188" name="Google Shape;188;p28"/>
          <p:cNvPicPr preferRelativeResize="0"/>
          <p:nvPr/>
        </p:nvPicPr>
        <p:blipFill>
          <a:blip r:embed="rId3">
            <a:alphaModFix/>
          </a:blip>
          <a:stretch>
            <a:fillRect/>
          </a:stretch>
        </p:blipFill>
        <p:spPr>
          <a:xfrm>
            <a:off x="6900" y="1246325"/>
            <a:ext cx="9144000" cy="38933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MPI-Sintel Test</a:t>
            </a:r>
            <a:endParaRPr/>
          </a:p>
        </p:txBody>
      </p:sp>
      <p:pic>
        <p:nvPicPr>
          <p:cNvPr id="194" name="Google Shape;194;p29"/>
          <p:cNvPicPr preferRelativeResize="0"/>
          <p:nvPr/>
        </p:nvPicPr>
        <p:blipFill>
          <a:blip r:embed="rId3">
            <a:alphaModFix/>
          </a:blip>
          <a:stretch>
            <a:fillRect/>
          </a:stretch>
        </p:blipFill>
        <p:spPr>
          <a:xfrm>
            <a:off x="1099838" y="980700"/>
            <a:ext cx="6944326" cy="401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MPI-Sintel Results</a:t>
            </a:r>
            <a:endParaRPr/>
          </a:p>
        </p:txBody>
      </p:sp>
      <p:pic>
        <p:nvPicPr>
          <p:cNvPr id="200" name="Google Shape;200;p30"/>
          <p:cNvPicPr preferRelativeResize="0"/>
          <p:nvPr/>
        </p:nvPicPr>
        <p:blipFill>
          <a:blip r:embed="rId3">
            <a:alphaModFix/>
          </a:blip>
          <a:stretch>
            <a:fillRect/>
          </a:stretch>
        </p:blipFill>
        <p:spPr>
          <a:xfrm>
            <a:off x="-1" y="1152475"/>
            <a:ext cx="4572000" cy="2753420"/>
          </a:xfrm>
          <a:prstGeom prst="rect">
            <a:avLst/>
          </a:prstGeom>
          <a:noFill/>
          <a:ln cap="flat" cmpd="sng" w="9525">
            <a:solidFill>
              <a:srgbClr val="000000"/>
            </a:solidFill>
            <a:prstDash val="solid"/>
            <a:round/>
            <a:headEnd len="sm" w="sm" type="none"/>
            <a:tailEnd len="sm" w="sm" type="none"/>
          </a:ln>
        </p:spPr>
      </p:pic>
      <p:pic>
        <p:nvPicPr>
          <p:cNvPr id="201" name="Google Shape;201;p30"/>
          <p:cNvPicPr preferRelativeResize="0"/>
          <p:nvPr/>
        </p:nvPicPr>
        <p:blipFill>
          <a:blip r:embed="rId4">
            <a:alphaModFix/>
          </a:blip>
          <a:stretch>
            <a:fillRect/>
          </a:stretch>
        </p:blipFill>
        <p:spPr>
          <a:xfrm>
            <a:off x="4572000" y="1152475"/>
            <a:ext cx="4512981" cy="2753425"/>
          </a:xfrm>
          <a:prstGeom prst="rect">
            <a:avLst/>
          </a:prstGeom>
          <a:noFill/>
          <a:ln cap="flat" cmpd="sng" w="9525">
            <a:solidFill>
              <a:srgbClr val="000000"/>
            </a:solidFill>
            <a:prstDash val="solid"/>
            <a:round/>
            <a:headEnd len="sm" w="sm" type="none"/>
            <a:tailEnd len="sm" w="sm" type="none"/>
          </a:ln>
        </p:spPr>
      </p:pic>
      <p:sp>
        <p:nvSpPr>
          <p:cNvPr id="202" name="Google Shape;202;p30"/>
          <p:cNvSpPr txBox="1"/>
          <p:nvPr/>
        </p:nvSpPr>
        <p:spPr>
          <a:xfrm>
            <a:off x="5993431" y="3963700"/>
            <a:ext cx="12657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SELFLOW</a:t>
            </a:r>
            <a:endParaRPr/>
          </a:p>
          <a:p>
            <a:pPr indent="0" lvl="0" marL="0" rtl="0" algn="ctr">
              <a:spcBef>
                <a:spcPts val="0"/>
              </a:spcBef>
              <a:spcAft>
                <a:spcPts val="0"/>
              </a:spcAft>
              <a:buNone/>
            </a:pPr>
            <a:r>
              <a:rPr lang="en"/>
              <a:t>(Rank #1)</a:t>
            </a:r>
            <a:endParaRPr/>
          </a:p>
        </p:txBody>
      </p:sp>
      <p:sp>
        <p:nvSpPr>
          <p:cNvPr id="203" name="Google Shape;203;p30"/>
          <p:cNvSpPr txBox="1"/>
          <p:nvPr/>
        </p:nvSpPr>
        <p:spPr>
          <a:xfrm>
            <a:off x="1433400" y="3963700"/>
            <a:ext cx="17052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OUR NETWORK (Rank #35)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graphicFrame>
        <p:nvGraphicFramePr>
          <p:cNvPr id="208" name="Google Shape;208;p31"/>
          <p:cNvGraphicFramePr/>
          <p:nvPr/>
        </p:nvGraphicFramePr>
        <p:xfrm>
          <a:off x="152400" y="1143000"/>
          <a:ext cx="3000000" cy="3000000"/>
        </p:xfrm>
        <a:graphic>
          <a:graphicData uri="http://schemas.openxmlformats.org/drawingml/2006/table">
            <a:tbl>
              <a:tblPr>
                <a:solidFill>
                  <a:srgbClr val="FFFFFF"/>
                </a:solidFill>
                <a:tableStyleId>{535E6914-026F-4878-8853-942821468391}</a:tableStyleId>
              </a:tblPr>
              <a:tblGrid>
                <a:gridCol w="1549425"/>
                <a:gridCol w="813850"/>
                <a:gridCol w="989850"/>
                <a:gridCol w="1182800"/>
                <a:gridCol w="651775"/>
                <a:gridCol w="727175"/>
                <a:gridCol w="860675"/>
                <a:gridCol w="641300"/>
                <a:gridCol w="722600"/>
                <a:gridCol w="733300"/>
              </a:tblGrid>
              <a:tr h="525500">
                <a:tc>
                  <a:txBody>
                    <a:bodyPr/>
                    <a:lstStyle/>
                    <a:p>
                      <a:pPr indent="0" lvl="0" marL="0" rtl="0" algn="l">
                        <a:lnSpc>
                          <a:spcPct val="100000"/>
                        </a:lnSpc>
                        <a:spcBef>
                          <a:spcPts val="0"/>
                        </a:spcBef>
                        <a:spcAft>
                          <a:spcPts val="0"/>
                        </a:spcAft>
                        <a:buNone/>
                      </a:pPr>
                      <a:r>
                        <a:t/>
                      </a:r>
                      <a:endParaRPr>
                        <a:uFill>
                          <a:noFill/>
                        </a:uFill>
                        <a:hlinkClick r:id="rId3"/>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b="1" lang="en" u="sng">
                          <a:solidFill>
                            <a:srgbClr val="0088CC"/>
                          </a:solidFill>
                          <a:highlight>
                            <a:srgbClr val="FFFFFF"/>
                          </a:highlight>
                          <a:hlinkClick r:id="rId4"/>
                        </a:rPr>
                        <a:t>EPE all</a:t>
                      </a:r>
                      <a:endParaRPr b="1" u="sng">
                        <a:solidFill>
                          <a:srgbClr val="0088CC"/>
                        </a:solidFill>
                        <a:highlight>
                          <a:srgbClr val="FFFFFF"/>
                        </a:highlight>
                        <a:hlinkClick r:id="rId5"/>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b="1" lang="en" u="sng">
                          <a:solidFill>
                            <a:srgbClr val="0088CC"/>
                          </a:solidFill>
                          <a:highlight>
                            <a:srgbClr val="FFFFFF"/>
                          </a:highlight>
                          <a:hlinkClick r:id="rId6"/>
                        </a:rPr>
                        <a:t>EPE matched</a:t>
                      </a:r>
                      <a:endParaRPr b="1" u="sng">
                        <a:solidFill>
                          <a:srgbClr val="0088CC"/>
                        </a:solidFill>
                        <a:highlight>
                          <a:srgbClr val="FFFFFF"/>
                        </a:highlight>
                        <a:hlinkClick r:id="rId7"/>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b="1" lang="en" u="sng">
                          <a:solidFill>
                            <a:srgbClr val="0088CC"/>
                          </a:solidFill>
                          <a:highlight>
                            <a:srgbClr val="FFFFFF"/>
                          </a:highlight>
                          <a:hlinkClick r:id="rId8"/>
                        </a:rPr>
                        <a:t>EPE unmatched</a:t>
                      </a:r>
                      <a:endParaRPr b="1" u="sng">
                        <a:solidFill>
                          <a:srgbClr val="0088CC"/>
                        </a:solidFill>
                        <a:highlight>
                          <a:srgbClr val="FFFFFF"/>
                        </a:highlight>
                        <a:hlinkClick r:id="rId9"/>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b="1" lang="en" u="sng">
                          <a:solidFill>
                            <a:srgbClr val="0088CC"/>
                          </a:solidFill>
                          <a:highlight>
                            <a:srgbClr val="FFFFFF"/>
                          </a:highlight>
                          <a:hlinkClick r:id="rId10"/>
                        </a:rPr>
                        <a:t>d0-10</a:t>
                      </a:r>
                      <a:endParaRPr b="1" u="sng">
                        <a:solidFill>
                          <a:srgbClr val="0088CC"/>
                        </a:solidFill>
                        <a:highlight>
                          <a:srgbClr val="FFFFFF"/>
                        </a:highlight>
                        <a:hlinkClick r:id="rId11"/>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b="1" lang="en" u="sng">
                          <a:solidFill>
                            <a:srgbClr val="0088CC"/>
                          </a:solidFill>
                          <a:highlight>
                            <a:srgbClr val="FFFFFF"/>
                          </a:highlight>
                          <a:hlinkClick r:id="rId12"/>
                        </a:rPr>
                        <a:t>d10-60</a:t>
                      </a:r>
                      <a:endParaRPr b="1" u="sng">
                        <a:solidFill>
                          <a:srgbClr val="0088CC"/>
                        </a:solidFill>
                        <a:highlight>
                          <a:srgbClr val="FFFFFF"/>
                        </a:highlight>
                        <a:hlinkClick r:id="rId13"/>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b="1" lang="en" u="sng">
                          <a:solidFill>
                            <a:srgbClr val="0088CC"/>
                          </a:solidFill>
                          <a:highlight>
                            <a:srgbClr val="FFFFFF"/>
                          </a:highlight>
                          <a:hlinkClick r:id="rId14"/>
                        </a:rPr>
                        <a:t>d60-140</a:t>
                      </a:r>
                      <a:endParaRPr b="1" u="sng">
                        <a:solidFill>
                          <a:srgbClr val="0088CC"/>
                        </a:solidFill>
                        <a:highlight>
                          <a:srgbClr val="FFFFFF"/>
                        </a:highlight>
                        <a:hlinkClick r:id="rId15"/>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b="1" lang="en" u="sng">
                          <a:solidFill>
                            <a:srgbClr val="0088CC"/>
                          </a:solidFill>
                          <a:highlight>
                            <a:srgbClr val="FFFFFF"/>
                          </a:highlight>
                          <a:hlinkClick r:id="rId16"/>
                        </a:rPr>
                        <a:t>s0-10</a:t>
                      </a:r>
                      <a:endParaRPr b="1" u="sng">
                        <a:solidFill>
                          <a:srgbClr val="0088CC"/>
                        </a:solidFill>
                        <a:highlight>
                          <a:srgbClr val="FFFFFF"/>
                        </a:highlight>
                        <a:hlinkClick r:id="rId17"/>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b="1" lang="en" u="sng">
                          <a:solidFill>
                            <a:srgbClr val="0088CC"/>
                          </a:solidFill>
                          <a:highlight>
                            <a:srgbClr val="FFFFFF"/>
                          </a:highlight>
                          <a:hlinkClick r:id="rId18"/>
                        </a:rPr>
                        <a:t>s10-40</a:t>
                      </a:r>
                      <a:endParaRPr b="1" u="sng">
                        <a:solidFill>
                          <a:srgbClr val="0088CC"/>
                        </a:solidFill>
                        <a:highlight>
                          <a:srgbClr val="FFFFFF"/>
                        </a:highlight>
                        <a:hlinkClick r:id="rId19"/>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b="1" lang="en" u="sng">
                          <a:solidFill>
                            <a:srgbClr val="0088CC"/>
                          </a:solidFill>
                          <a:highlight>
                            <a:srgbClr val="FFFFFF"/>
                          </a:highlight>
                          <a:hlinkClick r:id="rId20"/>
                        </a:rPr>
                        <a:t>s40+</a:t>
                      </a:r>
                      <a:endParaRPr b="1" u="sng">
                        <a:solidFill>
                          <a:srgbClr val="0088CC"/>
                        </a:solidFill>
                        <a:highlight>
                          <a:srgbClr val="FFFFFF"/>
                        </a:highlight>
                        <a:hlinkClick r:id="rId21"/>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B cap="flat" cmpd="sng" w="9475">
                      <a:solidFill>
                        <a:srgbClr val="DDDDDD"/>
                      </a:solidFill>
                      <a:prstDash val="solid"/>
                      <a:round/>
                      <a:headEnd len="sm" w="sm" type="none"/>
                      <a:tailEnd len="sm" w="sm" type="none"/>
                    </a:lnB>
                    <a:solidFill>
                      <a:srgbClr val="F9F9F9"/>
                    </a:solidFill>
                  </a:tcPr>
                </a:tc>
              </a:tr>
              <a:tr h="333375">
                <a:tc>
                  <a:txBody>
                    <a:bodyPr/>
                    <a:lstStyle/>
                    <a:p>
                      <a:pPr indent="0" lvl="0" marL="0" rtl="0" algn="l">
                        <a:lnSpc>
                          <a:spcPct val="100000"/>
                        </a:lnSpc>
                        <a:spcBef>
                          <a:spcPts val="0"/>
                        </a:spcBef>
                        <a:spcAft>
                          <a:spcPts val="1400"/>
                        </a:spcAft>
                        <a:buNone/>
                      </a:pPr>
                      <a:r>
                        <a:rPr b="1" lang="en">
                          <a:solidFill>
                            <a:srgbClr val="333333"/>
                          </a:solidFill>
                          <a:highlight>
                            <a:srgbClr val="FFFFFF"/>
                          </a:highlight>
                        </a:rPr>
                        <a:t>GroundTruth</a:t>
                      </a:r>
                      <a:r>
                        <a:rPr lang="en">
                          <a:solidFill>
                            <a:srgbClr val="333333"/>
                          </a:solidFill>
                          <a:highlight>
                            <a:srgbClr val="FFFFFF"/>
                          </a:highlight>
                        </a:rPr>
                        <a:t> [1]</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0.000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0.000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0.000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0.000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0.000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0.000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0.000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0.000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0.000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tcPr>
                </a:tc>
              </a:tr>
              <a:tr h="333375">
                <a:tc>
                  <a:txBody>
                    <a:bodyPr/>
                    <a:lstStyle/>
                    <a:p>
                      <a:pPr indent="0" lvl="0" marL="0" rtl="0" algn="l">
                        <a:lnSpc>
                          <a:spcPct val="100000"/>
                        </a:lnSpc>
                        <a:spcBef>
                          <a:spcPts val="0"/>
                        </a:spcBef>
                        <a:spcAft>
                          <a:spcPts val="1400"/>
                        </a:spcAft>
                        <a:buNone/>
                      </a:pPr>
                      <a:r>
                        <a:rPr b="1" lang="en">
                          <a:solidFill>
                            <a:srgbClr val="333333"/>
                          </a:solidFill>
                          <a:highlight>
                            <a:srgbClr val="FFFFFF"/>
                          </a:highlight>
                        </a:rPr>
                        <a:t>SelFlow</a:t>
                      </a:r>
                      <a:r>
                        <a:rPr lang="en">
                          <a:solidFill>
                            <a:srgbClr val="333333"/>
                          </a:solidFill>
                          <a:highlight>
                            <a:srgbClr val="FFFFFF"/>
                          </a:highlight>
                        </a:rPr>
                        <a:t> [2]</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4.262</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2.040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22.369</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4.083</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1.715</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1.287</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0.582</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2.343</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27.154</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r>
              <a:tr h="333375">
                <a:tc>
                  <a:txBody>
                    <a:bodyPr/>
                    <a:lstStyle/>
                    <a:p>
                      <a:pPr indent="0" lvl="0" marL="0" rtl="0" algn="l">
                        <a:lnSpc>
                          <a:spcPct val="100000"/>
                        </a:lnSpc>
                        <a:spcBef>
                          <a:spcPts val="0"/>
                        </a:spcBef>
                        <a:spcAft>
                          <a:spcPts val="1400"/>
                        </a:spcAft>
                        <a:buNone/>
                      </a:pPr>
                      <a:r>
                        <a:rPr b="1" lang="en">
                          <a:solidFill>
                            <a:srgbClr val="333333"/>
                          </a:solidFill>
                          <a:highlight>
                            <a:srgbClr val="FFFFFF"/>
                          </a:highlight>
                        </a:rPr>
                        <a:t>PWC-Net</a:t>
                      </a:r>
                      <a:r>
                        <a:rPr lang="en">
                          <a:solidFill>
                            <a:srgbClr val="333333"/>
                          </a:solidFill>
                          <a:highlight>
                            <a:srgbClr val="FFFFFF"/>
                          </a:highlight>
                        </a:rPr>
                        <a:t> [20]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5.042</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2.445</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26.221</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4.636</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2.087</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1.475</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0.799</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2.986</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31.070</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r>
              <a:tr h="333375">
                <a:tc>
                  <a:txBody>
                    <a:bodyPr/>
                    <a:lstStyle/>
                    <a:p>
                      <a:pPr indent="0" lvl="0" marL="0" rtl="0" algn="l">
                        <a:lnSpc>
                          <a:spcPct val="100000"/>
                        </a:lnSpc>
                        <a:spcBef>
                          <a:spcPts val="0"/>
                        </a:spcBef>
                        <a:spcAft>
                          <a:spcPts val="1400"/>
                        </a:spcAft>
                        <a:buNone/>
                      </a:pPr>
                      <a:r>
                        <a:rPr b="1" lang="en">
                          <a:solidFill>
                            <a:srgbClr val="333333"/>
                          </a:solidFill>
                          <a:highlight>
                            <a:srgbClr val="FFFF00"/>
                          </a:highlight>
                        </a:rPr>
                        <a:t>F2PD_JJN</a:t>
                      </a:r>
                      <a:r>
                        <a:rPr lang="en">
                          <a:solidFill>
                            <a:srgbClr val="333333"/>
                          </a:solidFill>
                          <a:highlight>
                            <a:srgbClr val="FFFF00"/>
                          </a:highlight>
                        </a:rPr>
                        <a:t> [36]</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00"/>
                          </a:highlight>
                        </a:rPr>
                        <a:t>5.530</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00"/>
                          </a:highlight>
                        </a:rPr>
                        <a:t>2.819</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00"/>
                          </a:highlight>
                        </a:rPr>
                        <a:t>27.639</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00"/>
                          </a:highlight>
                        </a:rPr>
                        <a:t>4.539</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00"/>
                          </a:highlight>
                        </a:rPr>
                        <a:t>2.452</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00"/>
                          </a:highlight>
                        </a:rPr>
                        <a:t>2.063</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00"/>
                          </a:highlight>
                        </a:rPr>
                        <a:t>0.918</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00"/>
                          </a:highlight>
                        </a:rPr>
                        <a:t>3.113</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c>
                  <a:txBody>
                    <a:bodyPr/>
                    <a:lstStyle/>
                    <a:p>
                      <a:pPr indent="0" lvl="0" marL="0" rtl="0" algn="l">
                        <a:lnSpc>
                          <a:spcPct val="100000"/>
                        </a:lnSpc>
                        <a:spcBef>
                          <a:spcPts val="0"/>
                        </a:spcBef>
                        <a:spcAft>
                          <a:spcPts val="1400"/>
                        </a:spcAft>
                        <a:buNone/>
                      </a:pPr>
                      <a:r>
                        <a:rPr lang="en">
                          <a:solidFill>
                            <a:srgbClr val="333333"/>
                          </a:solidFill>
                          <a:highlight>
                            <a:srgbClr val="FFFF00"/>
                          </a:highlight>
                        </a:rPr>
                        <a:t>34.257</a:t>
                      </a:r>
                      <a:endParaRPr>
                        <a:solidFill>
                          <a:srgbClr val="333333"/>
                        </a:solidFill>
                        <a:highlight>
                          <a:srgbClr val="FFFF00"/>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lnB cap="flat" cmpd="sng" w="9475">
                      <a:solidFill>
                        <a:srgbClr val="DDDDDD"/>
                      </a:solidFill>
                      <a:prstDash val="solid"/>
                      <a:round/>
                      <a:headEnd len="sm" w="sm" type="none"/>
                      <a:tailEnd len="sm" w="sm" type="none"/>
                    </a:lnB>
                    <a:solidFill>
                      <a:srgbClr val="F9F9F9"/>
                    </a:solidFill>
                  </a:tcPr>
                </a:tc>
              </a:tr>
              <a:tr h="314325">
                <a:tc>
                  <a:txBody>
                    <a:bodyPr/>
                    <a:lstStyle/>
                    <a:p>
                      <a:pPr indent="0" lvl="0" marL="0" rtl="0" algn="l">
                        <a:lnSpc>
                          <a:spcPct val="100000"/>
                        </a:lnSpc>
                        <a:spcBef>
                          <a:spcPts val="0"/>
                        </a:spcBef>
                        <a:spcAft>
                          <a:spcPts val="1400"/>
                        </a:spcAft>
                        <a:buNone/>
                      </a:pPr>
                      <a:r>
                        <a:rPr b="1" lang="en">
                          <a:solidFill>
                            <a:srgbClr val="333333"/>
                          </a:solidFill>
                          <a:highlight>
                            <a:srgbClr val="FFFFFF"/>
                          </a:highlight>
                        </a:rPr>
                        <a:t>FlowNet2</a:t>
                      </a:r>
                      <a:r>
                        <a:rPr lang="en">
                          <a:solidFill>
                            <a:srgbClr val="333333"/>
                          </a:solidFill>
                          <a:highlight>
                            <a:srgbClr val="FFFFFF"/>
                          </a:highlight>
                        </a:rPr>
                        <a:t> [57]</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solidFill>
                      <a:srgbClr val="F5F5F5"/>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6.016</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solidFill>
                      <a:srgbClr val="F5F5F5"/>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2.977</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solidFill>
                      <a:srgbClr val="F5F5F5"/>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30.807</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solidFill>
                      <a:srgbClr val="F5F5F5"/>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5.139</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solidFill>
                      <a:srgbClr val="F5F5F5"/>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2.786</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solidFill>
                      <a:srgbClr val="F5F5F5"/>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2.102</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solidFill>
                      <a:srgbClr val="F5F5F5"/>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1.243</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solidFill>
                      <a:srgbClr val="F5F5F5"/>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4.027</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R cap="flat" cmpd="sng" w="9475">
                      <a:solidFill>
                        <a:srgbClr val="DDDDDD"/>
                      </a:solidFill>
                      <a:prstDash val="solid"/>
                      <a:round/>
                      <a:headEnd len="sm" w="sm" type="none"/>
                      <a:tailEnd len="sm" w="sm" type="none"/>
                    </a:lnR>
                    <a:lnT cap="flat" cmpd="sng" w="9475">
                      <a:solidFill>
                        <a:srgbClr val="DDDDDD"/>
                      </a:solidFill>
                      <a:prstDash val="solid"/>
                      <a:round/>
                      <a:headEnd len="sm" w="sm" type="none"/>
                      <a:tailEnd len="sm" w="sm" type="none"/>
                    </a:lnT>
                    <a:solidFill>
                      <a:srgbClr val="F5F5F5"/>
                    </a:solidFill>
                  </a:tcPr>
                </a:tc>
                <a:tc>
                  <a:txBody>
                    <a:bodyPr/>
                    <a:lstStyle/>
                    <a:p>
                      <a:pPr indent="0" lvl="0" marL="0" rtl="0" algn="l">
                        <a:lnSpc>
                          <a:spcPct val="100000"/>
                        </a:lnSpc>
                        <a:spcBef>
                          <a:spcPts val="0"/>
                        </a:spcBef>
                        <a:spcAft>
                          <a:spcPts val="1400"/>
                        </a:spcAft>
                        <a:buNone/>
                      </a:pPr>
                      <a:r>
                        <a:rPr lang="en">
                          <a:solidFill>
                            <a:srgbClr val="333333"/>
                          </a:solidFill>
                          <a:highlight>
                            <a:srgbClr val="FFFFFF"/>
                          </a:highlight>
                        </a:rPr>
                        <a:t>34.505</a:t>
                      </a:r>
                      <a:endParaRPr>
                        <a:solidFill>
                          <a:srgbClr val="333333"/>
                        </a:solidFill>
                        <a:highlight>
                          <a:srgbClr val="FFFFFF"/>
                        </a:highlight>
                      </a:endParaRPr>
                    </a:p>
                  </a:txBody>
                  <a:tcPr marT="76200" marB="76200" marR="76200" marL="76200">
                    <a:lnL cap="flat" cmpd="sng" w="9475">
                      <a:solidFill>
                        <a:srgbClr val="DDDDDD"/>
                      </a:solidFill>
                      <a:prstDash val="solid"/>
                      <a:round/>
                      <a:headEnd len="sm" w="sm" type="none"/>
                      <a:tailEnd len="sm" w="sm" type="none"/>
                    </a:lnL>
                    <a:lnT cap="flat" cmpd="sng" w="9475">
                      <a:solidFill>
                        <a:srgbClr val="DDDDDD"/>
                      </a:solidFill>
                      <a:prstDash val="solid"/>
                      <a:round/>
                      <a:headEnd len="sm" w="sm" type="none"/>
                      <a:tailEnd len="sm" w="sm" type="none"/>
                    </a:lnT>
                    <a:solidFill>
                      <a:srgbClr val="F5F5F5"/>
                    </a:solidFill>
                  </a:tcPr>
                </a:tc>
              </a:tr>
            </a:tbl>
          </a:graphicData>
        </a:graphic>
      </p:graphicFrame>
      <p:sp>
        <p:nvSpPr>
          <p:cNvPr id="209" name="Google Shape;20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Benchmark/Ranking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 DCNs improve optical flow estimates?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15" name="Google Shape;21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AutoNum type="arabicPeriod"/>
            </a:pPr>
            <a:r>
              <a:rPr lang="en">
                <a:solidFill>
                  <a:srgbClr val="000000"/>
                </a:solidFill>
              </a:rPr>
              <a:t>Incorporate domain knowledge</a:t>
            </a:r>
            <a:endParaRPr>
              <a:solidFill>
                <a:srgbClr val="000000"/>
              </a:solidFill>
            </a:endParaRPr>
          </a:p>
          <a:p>
            <a:pPr indent="-342900" lvl="1" marL="914400" rtl="0" algn="l">
              <a:lnSpc>
                <a:spcPct val="200000"/>
              </a:lnSpc>
              <a:spcBef>
                <a:spcPts val="0"/>
              </a:spcBef>
              <a:spcAft>
                <a:spcPts val="0"/>
              </a:spcAft>
              <a:buClr>
                <a:srgbClr val="000000"/>
              </a:buClr>
              <a:buSzPts val="1800"/>
              <a:buAutoNum type="alphaLcPeriod"/>
            </a:pPr>
            <a:r>
              <a:rPr lang="en" sz="1800">
                <a:solidFill>
                  <a:srgbClr val="000000"/>
                </a:solidFill>
              </a:rPr>
              <a:t>SelFlow - currently #1 on Sintel leaderboard</a:t>
            </a:r>
            <a:endParaRPr sz="1800">
              <a:solidFill>
                <a:srgbClr val="000000"/>
              </a:solidFill>
            </a:endParaRPr>
          </a:p>
          <a:p>
            <a:pPr indent="-342900" lvl="1" marL="914400" rtl="0" algn="l">
              <a:lnSpc>
                <a:spcPct val="200000"/>
              </a:lnSpc>
              <a:spcBef>
                <a:spcPts val="0"/>
              </a:spcBef>
              <a:spcAft>
                <a:spcPts val="0"/>
              </a:spcAft>
              <a:buClr>
                <a:srgbClr val="000000"/>
              </a:buClr>
              <a:buSzPts val="1800"/>
              <a:buAutoNum type="alphaLcPeriod"/>
            </a:pPr>
            <a:r>
              <a:rPr lang="en" sz="1800">
                <a:solidFill>
                  <a:srgbClr val="000000"/>
                </a:solidFill>
              </a:rPr>
              <a:t>PWC-Net - good example of few parameters</a:t>
            </a:r>
            <a:endParaRPr sz="1800">
              <a:solidFill>
                <a:srgbClr val="000000"/>
              </a:solidFill>
            </a:endParaRPr>
          </a:p>
          <a:p>
            <a:pPr indent="-342900" lvl="0" marL="457200" rtl="0" algn="l">
              <a:lnSpc>
                <a:spcPct val="200000"/>
              </a:lnSpc>
              <a:spcBef>
                <a:spcPts val="0"/>
              </a:spcBef>
              <a:spcAft>
                <a:spcPts val="0"/>
              </a:spcAft>
              <a:buClr>
                <a:srgbClr val="000000"/>
              </a:buClr>
              <a:buSzPts val="1800"/>
              <a:buAutoNum type="arabicPeriod"/>
            </a:pPr>
            <a:r>
              <a:rPr lang="en">
                <a:solidFill>
                  <a:srgbClr val="000000"/>
                </a:solidFill>
              </a:rPr>
              <a:t>Robust Vision Challenge - aggregate score over multiple datasets</a:t>
            </a:r>
            <a:endParaRPr>
              <a:solidFill>
                <a:srgbClr val="000000"/>
              </a:solidFill>
            </a:endParaRPr>
          </a:p>
          <a:p>
            <a:pPr indent="-342900" lvl="1" marL="914400" rtl="0" algn="l">
              <a:lnSpc>
                <a:spcPct val="200000"/>
              </a:lnSpc>
              <a:spcBef>
                <a:spcPts val="0"/>
              </a:spcBef>
              <a:spcAft>
                <a:spcPts val="0"/>
              </a:spcAft>
              <a:buClr>
                <a:srgbClr val="000000"/>
              </a:buClr>
              <a:buSzPts val="1800"/>
              <a:buAutoNum type="alphaLcPeriod"/>
            </a:pPr>
            <a:r>
              <a:rPr lang="en" sz="1800">
                <a:solidFill>
                  <a:srgbClr val="000000"/>
                </a:solidFill>
              </a:rPr>
              <a:t>KITTI Dataset - moving cars, moving objects</a:t>
            </a:r>
            <a:endParaRPr sz="18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975275" y="445025"/>
            <a:ext cx="719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pic>
        <p:nvPicPr>
          <p:cNvPr id="221" name="Google Shape;221;p33"/>
          <p:cNvPicPr preferRelativeResize="0"/>
          <p:nvPr/>
        </p:nvPicPr>
        <p:blipFill>
          <a:blip r:embed="rId3">
            <a:alphaModFix/>
          </a:blip>
          <a:stretch>
            <a:fillRect/>
          </a:stretch>
        </p:blipFill>
        <p:spPr>
          <a:xfrm>
            <a:off x="975263" y="1870848"/>
            <a:ext cx="7193475" cy="3062850"/>
          </a:xfrm>
          <a:prstGeom prst="rect">
            <a:avLst/>
          </a:prstGeom>
          <a:noFill/>
          <a:ln>
            <a:noFill/>
          </a:ln>
        </p:spPr>
      </p:pic>
      <p:sp>
        <p:nvSpPr>
          <p:cNvPr id="222" name="Google Shape;222;p33"/>
          <p:cNvSpPr txBox="1"/>
          <p:nvPr/>
        </p:nvSpPr>
        <p:spPr>
          <a:xfrm>
            <a:off x="1378525" y="1143700"/>
            <a:ext cx="2458500" cy="6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Prof. Iddo Drori </a:t>
            </a:r>
            <a:endParaRPr b="1" sz="2400"/>
          </a:p>
        </p:txBody>
      </p:sp>
      <p:sp>
        <p:nvSpPr>
          <p:cNvPr id="223" name="Google Shape;223;p33"/>
          <p:cNvSpPr txBox="1"/>
          <p:nvPr/>
        </p:nvSpPr>
        <p:spPr>
          <a:xfrm>
            <a:off x="4792025" y="1060550"/>
            <a:ext cx="3409800" cy="6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TAs: Fan Wu, Linyong Nan, Yueqi Wang, Darshan Thaker </a:t>
            </a:r>
            <a:endParaRPr b="1"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DCNs</a:t>
            </a:r>
            <a:endParaRPr sz="2400"/>
          </a:p>
        </p:txBody>
      </p:sp>
      <p:sp>
        <p:nvSpPr>
          <p:cNvPr id="233" name="Google Shape;23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Deformable Convnets (DCNs)</a:t>
            </a:r>
            <a:endParaRPr/>
          </a:p>
        </p:txBody>
      </p:sp>
      <p:pic>
        <p:nvPicPr>
          <p:cNvPr id="66" name="Google Shape;66;p15"/>
          <p:cNvPicPr preferRelativeResize="0"/>
          <p:nvPr/>
        </p:nvPicPr>
        <p:blipFill>
          <a:blip r:embed="rId3">
            <a:alphaModFix/>
          </a:blip>
          <a:stretch>
            <a:fillRect/>
          </a:stretch>
        </p:blipFill>
        <p:spPr>
          <a:xfrm>
            <a:off x="4572000" y="1890500"/>
            <a:ext cx="4333424" cy="1573025"/>
          </a:xfrm>
          <a:prstGeom prst="rect">
            <a:avLst/>
          </a:prstGeom>
          <a:noFill/>
          <a:ln>
            <a:noFill/>
          </a:ln>
        </p:spPr>
      </p:pic>
      <p:pic>
        <p:nvPicPr>
          <p:cNvPr id="67" name="Google Shape;67;p15"/>
          <p:cNvPicPr preferRelativeResize="0"/>
          <p:nvPr/>
        </p:nvPicPr>
        <p:blipFill>
          <a:blip r:embed="rId4">
            <a:alphaModFix/>
          </a:blip>
          <a:stretch>
            <a:fillRect/>
          </a:stretch>
        </p:blipFill>
        <p:spPr>
          <a:xfrm>
            <a:off x="480299" y="1461812"/>
            <a:ext cx="3595325" cy="2430400"/>
          </a:xfrm>
          <a:prstGeom prst="rect">
            <a:avLst/>
          </a:prstGeom>
          <a:noFill/>
          <a:ln>
            <a:noFill/>
          </a:ln>
        </p:spPr>
      </p:pic>
      <p:sp>
        <p:nvSpPr>
          <p:cNvPr id="68" name="Google Shape;68;p15"/>
          <p:cNvSpPr txBox="1"/>
          <p:nvPr/>
        </p:nvSpPr>
        <p:spPr>
          <a:xfrm>
            <a:off x="393200" y="4289325"/>
            <a:ext cx="741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Dai, Jifeng, et al. "</a:t>
            </a:r>
            <a:r>
              <a:rPr b="1" lang="en" sz="1000">
                <a:solidFill>
                  <a:srgbClr val="222222"/>
                </a:solidFill>
                <a:highlight>
                  <a:srgbClr val="FFFFFF"/>
                </a:highlight>
              </a:rPr>
              <a:t>Deformable convolutional networks</a:t>
            </a:r>
            <a:r>
              <a:rPr lang="en" sz="1000">
                <a:solidFill>
                  <a:srgbClr val="222222"/>
                </a:solidFill>
                <a:highlight>
                  <a:srgbClr val="FFFFFF"/>
                </a:highlight>
              </a:rPr>
              <a:t>." </a:t>
            </a:r>
            <a:r>
              <a:rPr i="1" lang="en" sz="1000">
                <a:solidFill>
                  <a:srgbClr val="222222"/>
                </a:solidFill>
                <a:highlight>
                  <a:srgbClr val="FFFFFF"/>
                </a:highlight>
              </a:rPr>
              <a:t>Proceedings of the IEEE international conference on computer vision</a:t>
            </a:r>
            <a:r>
              <a:rPr lang="en" sz="1000">
                <a:solidFill>
                  <a:srgbClr val="222222"/>
                </a:solidFill>
                <a:highlight>
                  <a:srgbClr val="FFFFFF"/>
                </a:highlight>
              </a:rPr>
              <a:t>. 2017.</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Zhu, Xizhou, et al. "</a:t>
            </a:r>
            <a:r>
              <a:rPr b="1" lang="en" sz="1000">
                <a:solidFill>
                  <a:srgbClr val="222222"/>
                </a:solidFill>
                <a:highlight>
                  <a:srgbClr val="FFFFFF"/>
                </a:highlight>
              </a:rPr>
              <a:t>Deformable convnets v2: More deformable, better results.</a:t>
            </a:r>
            <a:r>
              <a:rPr lang="en" sz="1000">
                <a:solidFill>
                  <a:srgbClr val="222222"/>
                </a:solidFill>
                <a:highlight>
                  <a:srgbClr val="FFFFFF"/>
                </a:highlight>
              </a:rPr>
              <a:t>" </a:t>
            </a:r>
            <a:r>
              <a:rPr i="1" lang="en" sz="1000">
                <a:solidFill>
                  <a:srgbClr val="222222"/>
                </a:solidFill>
                <a:highlight>
                  <a:srgbClr val="FFFFFF"/>
                </a:highlight>
              </a:rPr>
              <a:t>arXiv preprint arXiv:1811.11168</a:t>
            </a:r>
            <a:r>
              <a:rPr lang="en" sz="1000">
                <a:solidFill>
                  <a:srgbClr val="222222"/>
                </a:solidFill>
                <a:highlight>
                  <a:srgbClr val="FFFFFF"/>
                </a:highlight>
              </a:rPr>
              <a:t>(2018).</a:t>
            </a:r>
            <a:endParaRPr sz="1000">
              <a:solidFill>
                <a:srgbClr val="222222"/>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67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DCNs for object detection/segmentation</a:t>
            </a:r>
            <a:endParaRPr/>
          </a:p>
        </p:txBody>
      </p:sp>
      <p:pic>
        <p:nvPicPr>
          <p:cNvPr id="74" name="Google Shape;74;p16"/>
          <p:cNvPicPr preferRelativeResize="0"/>
          <p:nvPr/>
        </p:nvPicPr>
        <p:blipFill rotWithShape="1">
          <a:blip r:embed="rId3">
            <a:alphaModFix/>
          </a:blip>
          <a:srcRect b="0" l="33159" r="0" t="0"/>
          <a:stretch/>
        </p:blipFill>
        <p:spPr>
          <a:xfrm>
            <a:off x="1966000" y="1110175"/>
            <a:ext cx="5366780" cy="1968430"/>
          </a:xfrm>
          <a:prstGeom prst="rect">
            <a:avLst/>
          </a:prstGeom>
          <a:noFill/>
          <a:ln>
            <a:noFill/>
          </a:ln>
        </p:spPr>
      </p:pic>
      <p:pic>
        <p:nvPicPr>
          <p:cNvPr id="75" name="Google Shape;75;p16"/>
          <p:cNvPicPr preferRelativeResize="0"/>
          <p:nvPr/>
        </p:nvPicPr>
        <p:blipFill rotWithShape="1">
          <a:blip r:embed="rId4">
            <a:alphaModFix/>
          </a:blip>
          <a:srcRect b="0" l="33159" r="0" t="0"/>
          <a:stretch/>
        </p:blipFill>
        <p:spPr>
          <a:xfrm>
            <a:off x="1966019" y="3169331"/>
            <a:ext cx="5366783" cy="17559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Optical Flow</a:t>
            </a:r>
            <a:endParaRPr/>
          </a:p>
        </p:txBody>
      </p:sp>
      <p:pic>
        <p:nvPicPr>
          <p:cNvPr id="81" name="Google Shape;81;p17"/>
          <p:cNvPicPr preferRelativeResize="0"/>
          <p:nvPr/>
        </p:nvPicPr>
        <p:blipFill>
          <a:blip r:embed="rId3">
            <a:alphaModFix/>
          </a:blip>
          <a:stretch>
            <a:fillRect/>
          </a:stretch>
        </p:blipFill>
        <p:spPr>
          <a:xfrm>
            <a:off x="844529" y="1775700"/>
            <a:ext cx="7705800" cy="2169950"/>
          </a:xfrm>
          <a:prstGeom prst="rect">
            <a:avLst/>
          </a:prstGeom>
          <a:noFill/>
          <a:ln>
            <a:noFill/>
          </a:ln>
        </p:spPr>
      </p:pic>
      <p:pic>
        <p:nvPicPr>
          <p:cNvPr descr="Related image" id="82" name="Google Shape;82;p17"/>
          <p:cNvPicPr preferRelativeResize="0"/>
          <p:nvPr/>
        </p:nvPicPr>
        <p:blipFill>
          <a:blip r:embed="rId4">
            <a:alphaModFix/>
          </a:blip>
          <a:stretch>
            <a:fillRect/>
          </a:stretch>
        </p:blipFill>
        <p:spPr>
          <a:xfrm>
            <a:off x="7444500" y="1"/>
            <a:ext cx="1699500" cy="1699500"/>
          </a:xfrm>
          <a:prstGeom prst="rect">
            <a:avLst/>
          </a:prstGeom>
          <a:noFill/>
          <a:ln>
            <a:noFill/>
          </a:ln>
        </p:spPr>
      </p:pic>
      <p:grpSp>
        <p:nvGrpSpPr>
          <p:cNvPr id="83" name="Google Shape;83;p17"/>
          <p:cNvGrpSpPr/>
          <p:nvPr/>
        </p:nvGrpSpPr>
        <p:grpSpPr>
          <a:xfrm>
            <a:off x="7980922" y="422355"/>
            <a:ext cx="711833" cy="757235"/>
            <a:chOff x="7838800" y="382838"/>
            <a:chExt cx="895500" cy="895500"/>
          </a:xfrm>
        </p:grpSpPr>
        <p:sp>
          <p:nvSpPr>
            <p:cNvPr id="84" name="Google Shape;84;p17"/>
            <p:cNvSpPr/>
            <p:nvPr/>
          </p:nvSpPr>
          <p:spPr>
            <a:xfrm>
              <a:off x="8189800" y="382838"/>
              <a:ext cx="193500" cy="895500"/>
            </a:xfrm>
            <a:prstGeom prst="upDown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rot="-5400000">
              <a:off x="8189800" y="382825"/>
              <a:ext cx="193500" cy="895500"/>
            </a:xfrm>
            <a:prstGeom prst="upDown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7"/>
          <p:cNvSpPr txBox="1"/>
          <p:nvPr/>
        </p:nvSpPr>
        <p:spPr>
          <a:xfrm>
            <a:off x="817425" y="4291450"/>
            <a:ext cx="574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Loss = </a:t>
            </a:r>
            <a:r>
              <a:rPr b="1" lang="en"/>
              <a:t>EPE = End Point Error (root MSE)</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MPI-Sintel Benchmark</a:t>
            </a:r>
            <a:endParaRPr/>
          </a:p>
        </p:txBody>
      </p:sp>
      <p:sp>
        <p:nvSpPr>
          <p:cNvPr id="92" name="Google Shape;92;p18"/>
          <p:cNvSpPr txBox="1"/>
          <p:nvPr>
            <p:ph idx="1" type="body"/>
          </p:nvPr>
        </p:nvSpPr>
        <p:spPr>
          <a:xfrm>
            <a:off x="-5032525" y="1738225"/>
            <a:ext cx="4949400" cy="25836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b="1" lang="en"/>
              <a:t>albedo </a:t>
            </a:r>
            <a:r>
              <a:rPr lang="en"/>
              <a:t>(no shading or motion blur) </a:t>
            </a:r>
            <a:endParaRPr/>
          </a:p>
          <a:p>
            <a:pPr indent="-342900" lvl="0" marL="457200" rtl="0" algn="l">
              <a:lnSpc>
                <a:spcPct val="200000"/>
              </a:lnSpc>
              <a:spcBef>
                <a:spcPts val="0"/>
              </a:spcBef>
              <a:spcAft>
                <a:spcPts val="0"/>
              </a:spcAft>
              <a:buSzPts val="1800"/>
              <a:buChar char="●"/>
            </a:pPr>
            <a:r>
              <a:rPr b="1" lang="en"/>
              <a:t>clean</a:t>
            </a:r>
            <a:r>
              <a:rPr lang="en"/>
              <a:t> (no motion blur)</a:t>
            </a:r>
            <a:endParaRPr/>
          </a:p>
          <a:p>
            <a:pPr indent="-342900" lvl="0" marL="457200" rtl="0" algn="l">
              <a:lnSpc>
                <a:spcPct val="200000"/>
              </a:lnSpc>
              <a:spcBef>
                <a:spcPts val="0"/>
              </a:spcBef>
              <a:spcAft>
                <a:spcPts val="0"/>
              </a:spcAft>
              <a:buSzPts val="1800"/>
              <a:buChar char="●"/>
            </a:pPr>
            <a:r>
              <a:rPr b="1" lang="en"/>
              <a:t>final</a:t>
            </a:r>
            <a:r>
              <a:rPr lang="en"/>
              <a:t> (motion blur, shading, depth blur) </a:t>
            </a:r>
            <a:endParaRPr/>
          </a:p>
        </p:txBody>
      </p:sp>
      <p:pic>
        <p:nvPicPr>
          <p:cNvPr id="93" name="Google Shape;93;p18"/>
          <p:cNvPicPr preferRelativeResize="0"/>
          <p:nvPr/>
        </p:nvPicPr>
        <p:blipFill>
          <a:blip r:embed="rId3">
            <a:alphaModFix/>
          </a:blip>
          <a:stretch>
            <a:fillRect/>
          </a:stretch>
        </p:blipFill>
        <p:spPr>
          <a:xfrm>
            <a:off x="687550" y="3281650"/>
            <a:ext cx="3732050" cy="1589050"/>
          </a:xfrm>
          <a:prstGeom prst="rect">
            <a:avLst/>
          </a:prstGeom>
          <a:noFill/>
          <a:ln>
            <a:noFill/>
          </a:ln>
        </p:spPr>
      </p:pic>
      <p:pic>
        <p:nvPicPr>
          <p:cNvPr id="94" name="Google Shape;94;p18"/>
          <p:cNvPicPr preferRelativeResize="0"/>
          <p:nvPr/>
        </p:nvPicPr>
        <p:blipFill>
          <a:blip r:embed="rId4">
            <a:alphaModFix/>
          </a:blip>
          <a:stretch>
            <a:fillRect/>
          </a:stretch>
        </p:blipFill>
        <p:spPr>
          <a:xfrm>
            <a:off x="4867275" y="1328390"/>
            <a:ext cx="3732050" cy="1589036"/>
          </a:xfrm>
          <a:prstGeom prst="rect">
            <a:avLst/>
          </a:prstGeom>
          <a:noFill/>
          <a:ln>
            <a:noFill/>
          </a:ln>
        </p:spPr>
      </p:pic>
      <p:pic>
        <p:nvPicPr>
          <p:cNvPr id="95" name="Google Shape;95;p18"/>
          <p:cNvPicPr preferRelativeResize="0"/>
          <p:nvPr/>
        </p:nvPicPr>
        <p:blipFill>
          <a:blip r:embed="rId5">
            <a:alphaModFix/>
          </a:blip>
          <a:stretch>
            <a:fillRect/>
          </a:stretch>
        </p:blipFill>
        <p:spPr>
          <a:xfrm>
            <a:off x="687573" y="1328400"/>
            <a:ext cx="3732001" cy="1589025"/>
          </a:xfrm>
          <a:prstGeom prst="rect">
            <a:avLst/>
          </a:prstGeom>
          <a:noFill/>
          <a:ln>
            <a:noFill/>
          </a:ln>
        </p:spPr>
      </p:pic>
      <p:pic>
        <p:nvPicPr>
          <p:cNvPr id="96" name="Google Shape;96;p18"/>
          <p:cNvPicPr preferRelativeResize="0"/>
          <p:nvPr/>
        </p:nvPicPr>
        <p:blipFill>
          <a:blip r:embed="rId6">
            <a:alphaModFix/>
          </a:blip>
          <a:stretch>
            <a:fillRect/>
          </a:stretch>
        </p:blipFill>
        <p:spPr>
          <a:xfrm>
            <a:off x="4867241" y="3281650"/>
            <a:ext cx="3732109" cy="1589050"/>
          </a:xfrm>
          <a:prstGeom prst="rect">
            <a:avLst/>
          </a:prstGeom>
          <a:noFill/>
          <a:ln>
            <a:noFill/>
          </a:ln>
        </p:spPr>
      </p:pic>
      <p:sp>
        <p:nvSpPr>
          <p:cNvPr id="97" name="Google Shape;97;p18"/>
          <p:cNvSpPr txBox="1"/>
          <p:nvPr/>
        </p:nvSpPr>
        <p:spPr>
          <a:xfrm>
            <a:off x="687575" y="1017725"/>
            <a:ext cx="37320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ALBEDO (no shading, no blur)</a:t>
            </a:r>
            <a:endParaRPr/>
          </a:p>
        </p:txBody>
      </p:sp>
      <p:sp>
        <p:nvSpPr>
          <p:cNvPr id="98" name="Google Shape;98;p18"/>
          <p:cNvSpPr txBox="1"/>
          <p:nvPr/>
        </p:nvSpPr>
        <p:spPr>
          <a:xfrm>
            <a:off x="4867300" y="1017725"/>
            <a:ext cx="37320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CLEAN</a:t>
            </a:r>
            <a:r>
              <a:rPr lang="en"/>
              <a:t> (no blur)</a:t>
            </a:r>
            <a:endParaRPr/>
          </a:p>
        </p:txBody>
      </p:sp>
      <p:sp>
        <p:nvSpPr>
          <p:cNvPr id="99" name="Google Shape;99;p18"/>
          <p:cNvSpPr txBox="1"/>
          <p:nvPr/>
        </p:nvSpPr>
        <p:spPr>
          <a:xfrm>
            <a:off x="687575" y="2970850"/>
            <a:ext cx="37320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FINAL</a:t>
            </a:r>
            <a:endParaRPr/>
          </a:p>
        </p:txBody>
      </p:sp>
      <p:sp>
        <p:nvSpPr>
          <p:cNvPr id="100" name="Google Shape;100;p18"/>
          <p:cNvSpPr txBox="1"/>
          <p:nvPr/>
        </p:nvSpPr>
        <p:spPr>
          <a:xfrm>
            <a:off x="4867300" y="2970850"/>
            <a:ext cx="37320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GROUND TRUTH</a:t>
            </a:r>
            <a:endParaRPr/>
          </a:p>
        </p:txBody>
      </p:sp>
      <p:sp>
        <p:nvSpPr>
          <p:cNvPr id="101" name="Google Shape;101;p18"/>
          <p:cNvSpPr txBox="1"/>
          <p:nvPr/>
        </p:nvSpPr>
        <p:spPr>
          <a:xfrm>
            <a:off x="694275" y="4855250"/>
            <a:ext cx="4817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7"/>
              </a:rPr>
              <a:t>http://sintel.is.tue.mpg.de/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FlowNet and FlowNet2</a:t>
            </a:r>
            <a:endParaRPr/>
          </a:p>
        </p:txBody>
      </p:sp>
      <p:pic>
        <p:nvPicPr>
          <p:cNvPr id="107" name="Google Shape;107;p19"/>
          <p:cNvPicPr preferRelativeResize="0"/>
          <p:nvPr/>
        </p:nvPicPr>
        <p:blipFill rotWithShape="1">
          <a:blip r:embed="rId3">
            <a:alphaModFix/>
          </a:blip>
          <a:srcRect b="62439" l="0" r="9198" t="0"/>
          <a:stretch/>
        </p:blipFill>
        <p:spPr>
          <a:xfrm>
            <a:off x="311700" y="1554475"/>
            <a:ext cx="8302728" cy="1814000"/>
          </a:xfrm>
          <a:prstGeom prst="rect">
            <a:avLst/>
          </a:prstGeom>
          <a:noFill/>
          <a:ln>
            <a:noFill/>
          </a:ln>
        </p:spPr>
      </p:pic>
      <p:sp>
        <p:nvSpPr>
          <p:cNvPr id="108" name="Google Shape;108;p19"/>
          <p:cNvSpPr txBox="1"/>
          <p:nvPr/>
        </p:nvSpPr>
        <p:spPr>
          <a:xfrm>
            <a:off x="368100" y="4137925"/>
            <a:ext cx="8520600" cy="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Dosovitskiy, Alexey, et al. "</a:t>
            </a:r>
            <a:r>
              <a:rPr b="1" lang="en" sz="1000">
                <a:solidFill>
                  <a:srgbClr val="222222"/>
                </a:solidFill>
                <a:highlight>
                  <a:srgbClr val="FFFFFF"/>
                </a:highlight>
              </a:rPr>
              <a:t>Flownet: Learning optical flow with convolutional networks</a:t>
            </a:r>
            <a:r>
              <a:rPr lang="en" sz="1000">
                <a:solidFill>
                  <a:srgbClr val="222222"/>
                </a:solidFill>
                <a:highlight>
                  <a:srgbClr val="FFFFFF"/>
                </a:highlight>
              </a:rPr>
              <a:t>." </a:t>
            </a:r>
            <a:r>
              <a:rPr i="1" lang="en" sz="1000">
                <a:solidFill>
                  <a:srgbClr val="222222"/>
                </a:solidFill>
                <a:highlight>
                  <a:srgbClr val="FFFFFF"/>
                </a:highlight>
              </a:rPr>
              <a:t>Proceedings of the IEEE international conference on computer vision</a:t>
            </a:r>
            <a:r>
              <a:rPr lang="en" sz="1000">
                <a:solidFill>
                  <a:srgbClr val="222222"/>
                </a:solidFill>
                <a:highlight>
                  <a:srgbClr val="FFFFFF"/>
                </a:highlight>
              </a:rPr>
              <a:t>. 2015.</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Ilg, Eddy, et al. "</a:t>
            </a:r>
            <a:r>
              <a:rPr b="1" lang="en" sz="1000">
                <a:solidFill>
                  <a:srgbClr val="222222"/>
                </a:solidFill>
                <a:highlight>
                  <a:srgbClr val="FFFFFF"/>
                </a:highlight>
              </a:rPr>
              <a:t>Flownet 2.0: Evolution of optical flow estimation with deep networks</a:t>
            </a:r>
            <a:r>
              <a:rPr lang="en" sz="1000">
                <a:solidFill>
                  <a:srgbClr val="222222"/>
                </a:solidFill>
                <a:highlight>
                  <a:srgbClr val="FFFFFF"/>
                </a:highlight>
              </a:rPr>
              <a:t>." </a:t>
            </a:r>
            <a:r>
              <a:rPr i="1" lang="en" sz="1000">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2017.</a:t>
            </a:r>
            <a:endParaRPr sz="1000">
              <a:solidFill>
                <a:srgbClr val="222222"/>
              </a:solidFill>
              <a:highlight>
                <a:srgbClr val="FFFFFF"/>
              </a:highlight>
            </a:endParaRPr>
          </a:p>
        </p:txBody>
      </p:sp>
      <p:sp>
        <p:nvSpPr>
          <p:cNvPr id="109" name="Google Shape;109;p19"/>
          <p:cNvSpPr txBox="1"/>
          <p:nvPr/>
        </p:nvSpPr>
        <p:spPr>
          <a:xfrm>
            <a:off x="669150" y="79900"/>
            <a:ext cx="22071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Where it began...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FlowNet and FlowNet2</a:t>
            </a:r>
            <a:endParaRPr/>
          </a:p>
        </p:txBody>
      </p:sp>
      <p:sp>
        <p:nvSpPr>
          <p:cNvPr id="115" name="Google Shape;115;p20"/>
          <p:cNvSpPr txBox="1"/>
          <p:nvPr/>
        </p:nvSpPr>
        <p:spPr>
          <a:xfrm>
            <a:off x="368100" y="4137925"/>
            <a:ext cx="8520600" cy="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Dosovitskiy, Alexey, et al. "</a:t>
            </a:r>
            <a:r>
              <a:rPr b="1" lang="en" sz="1000">
                <a:solidFill>
                  <a:srgbClr val="222222"/>
                </a:solidFill>
                <a:highlight>
                  <a:srgbClr val="FFFFFF"/>
                </a:highlight>
              </a:rPr>
              <a:t>Flownet: Learning optical flow with convolutional networks</a:t>
            </a:r>
            <a:r>
              <a:rPr lang="en" sz="1000">
                <a:solidFill>
                  <a:srgbClr val="222222"/>
                </a:solidFill>
                <a:highlight>
                  <a:srgbClr val="FFFFFF"/>
                </a:highlight>
              </a:rPr>
              <a:t>." </a:t>
            </a:r>
            <a:r>
              <a:rPr i="1" lang="en" sz="1000">
                <a:solidFill>
                  <a:srgbClr val="222222"/>
                </a:solidFill>
                <a:highlight>
                  <a:srgbClr val="FFFFFF"/>
                </a:highlight>
              </a:rPr>
              <a:t>Proceedings of the IEEE international conference on computer vision</a:t>
            </a:r>
            <a:r>
              <a:rPr lang="en" sz="1000">
                <a:solidFill>
                  <a:srgbClr val="222222"/>
                </a:solidFill>
                <a:highlight>
                  <a:srgbClr val="FFFFFF"/>
                </a:highlight>
              </a:rPr>
              <a:t>. 2015.</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Ilg, Eddy, et al. "</a:t>
            </a:r>
            <a:r>
              <a:rPr b="1" lang="en" sz="1000">
                <a:solidFill>
                  <a:srgbClr val="222222"/>
                </a:solidFill>
                <a:highlight>
                  <a:srgbClr val="FFFFFF"/>
                </a:highlight>
              </a:rPr>
              <a:t>Flownet 2.0: Evolution of optical flow estimation with deep networks</a:t>
            </a:r>
            <a:r>
              <a:rPr lang="en" sz="1000">
                <a:solidFill>
                  <a:srgbClr val="222222"/>
                </a:solidFill>
                <a:highlight>
                  <a:srgbClr val="FFFFFF"/>
                </a:highlight>
              </a:rPr>
              <a:t>." </a:t>
            </a:r>
            <a:r>
              <a:rPr i="1" lang="en" sz="1000">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2017.</a:t>
            </a:r>
            <a:endParaRPr sz="1000">
              <a:solidFill>
                <a:srgbClr val="222222"/>
              </a:solidFill>
              <a:highlight>
                <a:srgbClr val="FFFFFF"/>
              </a:highlight>
            </a:endParaRPr>
          </a:p>
        </p:txBody>
      </p:sp>
      <p:pic>
        <p:nvPicPr>
          <p:cNvPr id="116" name="Google Shape;116;p20"/>
          <p:cNvPicPr preferRelativeResize="0"/>
          <p:nvPr/>
        </p:nvPicPr>
        <p:blipFill>
          <a:blip r:embed="rId3">
            <a:alphaModFix/>
          </a:blip>
          <a:stretch>
            <a:fillRect/>
          </a:stretch>
        </p:blipFill>
        <p:spPr>
          <a:xfrm>
            <a:off x="1278875" y="1170125"/>
            <a:ext cx="6586252" cy="281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356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PWC-Net</a:t>
            </a:r>
            <a:endParaRPr/>
          </a:p>
        </p:txBody>
      </p:sp>
      <p:pic>
        <p:nvPicPr>
          <p:cNvPr id="122" name="Google Shape;122;p21"/>
          <p:cNvPicPr preferRelativeResize="0"/>
          <p:nvPr/>
        </p:nvPicPr>
        <p:blipFill>
          <a:blip r:embed="rId3">
            <a:alphaModFix/>
          </a:blip>
          <a:stretch>
            <a:fillRect/>
          </a:stretch>
        </p:blipFill>
        <p:spPr>
          <a:xfrm>
            <a:off x="941475" y="958250"/>
            <a:ext cx="6605408" cy="3820975"/>
          </a:xfrm>
          <a:prstGeom prst="rect">
            <a:avLst/>
          </a:prstGeom>
          <a:noFill/>
          <a:ln>
            <a:noFill/>
          </a:ln>
        </p:spPr>
      </p:pic>
      <p:sp>
        <p:nvSpPr>
          <p:cNvPr id="123" name="Google Shape;123;p21"/>
          <p:cNvSpPr txBox="1"/>
          <p:nvPr/>
        </p:nvSpPr>
        <p:spPr>
          <a:xfrm>
            <a:off x="302725" y="4617900"/>
            <a:ext cx="85926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Sun, Deqing, et al. "</a:t>
            </a:r>
            <a:r>
              <a:rPr b="1" lang="en" sz="1000">
                <a:solidFill>
                  <a:srgbClr val="222222"/>
                </a:solidFill>
                <a:highlight>
                  <a:srgbClr val="FFFFFF"/>
                </a:highlight>
              </a:rPr>
              <a:t>PWC-Net: CNNs for optical flow using pyramid, warping, and cost volume</a:t>
            </a:r>
            <a:r>
              <a:rPr lang="en" sz="1000">
                <a:solidFill>
                  <a:srgbClr val="222222"/>
                </a:solidFill>
                <a:highlight>
                  <a:srgbClr val="FFFFFF"/>
                </a:highlight>
              </a:rPr>
              <a:t>." </a:t>
            </a:r>
            <a:r>
              <a:rPr i="1" lang="en" sz="1000">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2018.</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